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5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8"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9"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1"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3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33"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4"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6"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7"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8" name="Picture 37"/>
          <p:cNvPicPr/>
          <p:nvPr/>
        </p:nvPicPr>
        <p:blipFill>
          <a:blip r:embed="rId2"/>
          <a:stretch/>
        </p:blipFill>
        <p:spPr>
          <a:xfrm>
            <a:off x="2079000" y="1604520"/>
            <a:ext cx="4984920" cy="3977280"/>
          </a:xfrm>
          <a:prstGeom prst="rect">
            <a:avLst/>
          </a:prstGeom>
          <a:ln>
            <a:noFill/>
          </a:ln>
        </p:spPr>
      </p:pic>
      <p:pic>
        <p:nvPicPr>
          <p:cNvPr id="39" name="Picture 38"/>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49"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1"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52"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7"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58"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6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2"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65"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6"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68"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69"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1"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72"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73"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74"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6"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77"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78" name="Picture 77"/>
          <p:cNvPicPr/>
          <p:nvPr/>
        </p:nvPicPr>
        <p:blipFill>
          <a:blip r:embed="rId2"/>
          <a:stretch/>
        </p:blipFill>
        <p:spPr>
          <a:xfrm>
            <a:off x="2079000" y="1604520"/>
            <a:ext cx="4984920" cy="3977280"/>
          </a:xfrm>
          <a:prstGeom prst="rect">
            <a:avLst/>
          </a:prstGeom>
          <a:ln>
            <a:noFill/>
          </a:ln>
        </p:spPr>
      </p:pic>
      <p:pic>
        <p:nvPicPr>
          <p:cNvPr id="79" name="Picture 78"/>
          <p:cNvPicPr/>
          <p:nvPr/>
        </p:nvPicPr>
        <p:blipFill>
          <a:blip r:embed="rId2"/>
          <a:stretch/>
        </p:blipFill>
        <p:spPr>
          <a:xfrm>
            <a:off x="2079000" y="1604520"/>
            <a:ext cx="498492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9"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1"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2"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6"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7"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8"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2"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5"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6"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CustomShape 1"/>
          <p:cNvSpPr/>
          <p:nvPr/>
        </p:nvSpPr>
        <p:spPr>
          <a:xfrm>
            <a:off x="-9360" y="-7200"/>
            <a:ext cx="9162000" cy="104040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7" name="CustomShape 2"/>
          <p:cNvSpPr/>
          <p:nvPr/>
        </p:nvSpPr>
        <p:spPr>
          <a:xfrm>
            <a:off x="4381560" y="-7200"/>
            <a:ext cx="4761360" cy="63720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2" name="CustomShape 3"/>
          <p:cNvSpPr/>
          <p:nvPr/>
        </p:nvSpPr>
        <p:spPr>
          <a:xfrm rot="21435600">
            <a:off x="-18360" y="201240"/>
            <a:ext cx="9162000" cy="64800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3" name="CustomShape 4"/>
          <p:cNvSpPr/>
          <p:nvPr/>
        </p:nvSpPr>
        <p:spPr>
          <a:xfrm rot="21435600">
            <a:off x="-14040" y="275040"/>
            <a:ext cx="9174600" cy="52920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4" name="PlaceHolder 5"/>
          <p:cNvSpPr>
            <a:spLocks noGrp="1"/>
          </p:cNvSpPr>
          <p:nvPr>
            <p:ph type="title"/>
          </p:nvPr>
        </p:nvSpPr>
        <p:spPr>
          <a:xfrm>
            <a:off x="457200" y="273600"/>
            <a:ext cx="8228880" cy="1144440"/>
          </a:xfrm>
          <a:prstGeom prst="rect">
            <a:avLst/>
          </a:prstGeom>
        </p:spPr>
        <p:txBody>
          <a:bodyPr lIns="0" tIns="0" rIns="0" bIns="0" anchor="ctr"/>
          <a:lstStyle/>
          <a:p>
            <a:pPr algn="ctr"/>
            <a:endParaRPr/>
          </a:p>
        </p:txBody>
      </p:sp>
      <p:sp>
        <p:nvSpPr>
          <p:cNvPr id="5" name="PlaceHolder 6"/>
          <p:cNvSpPr>
            <a:spLocks noGrp="1"/>
          </p:cNvSpPr>
          <p:nvPr>
            <p:ph type="body"/>
          </p:nvPr>
        </p:nvSpPr>
        <p:spPr>
          <a:xfrm>
            <a:off x="457200" y="1604520"/>
            <a:ext cx="8228880" cy="3976920"/>
          </a:xfrm>
          <a:prstGeom prst="rect">
            <a:avLst/>
          </a:prstGeom>
        </p:spPr>
        <p:txBody>
          <a:bodyPr lIns="0" tIns="0" rIns="0" bIns="0"/>
          <a:lstStyle/>
          <a:p>
            <a:pPr>
              <a:buSzPct val="45000"/>
              <a:buFont typeface="StarSymbol"/>
              <a:buChar char=""/>
            </a:pPr>
            <a:r>
              <a:rPr lang="es-ES">
                <a:latin typeface="Arial"/>
              </a:rPr>
              <a:t>Pulse para editar el formato de esquema del texto</a:t>
            </a:r>
            <a:endParaRPr/>
          </a:p>
          <a:p>
            <a:pPr lvl="1">
              <a:buSzPct val="75000"/>
              <a:buFont typeface="StarSymbol"/>
              <a:buChar char=""/>
            </a:pPr>
            <a:r>
              <a:rPr lang="es-ES">
                <a:latin typeface="Arial"/>
              </a:rPr>
              <a:t>Segundo nivel del esquema</a:t>
            </a:r>
            <a:endParaRPr/>
          </a:p>
          <a:p>
            <a:pPr lvl="2">
              <a:buSzPct val="45000"/>
              <a:buFont typeface="StarSymbol"/>
              <a:buChar char=""/>
            </a:pPr>
            <a:r>
              <a:rPr lang="es-ES">
                <a:latin typeface="Arial"/>
              </a:rPr>
              <a:t>Tercer nivel del esquema</a:t>
            </a:r>
            <a:endParaRPr/>
          </a:p>
          <a:p>
            <a:pPr lvl="3">
              <a:buSzPct val="75000"/>
              <a:buFont typeface="StarSymbol"/>
              <a:buChar char=""/>
            </a:pPr>
            <a:r>
              <a:rPr lang="es-ES">
                <a:latin typeface="Arial"/>
              </a:rPr>
              <a:t>Cuarto nivel del esquema</a:t>
            </a:r>
            <a:endParaRPr/>
          </a:p>
          <a:p>
            <a:pPr lvl="4">
              <a:buSzPct val="45000"/>
              <a:buFont typeface="StarSymbol"/>
              <a:buChar char=""/>
            </a:pPr>
            <a:r>
              <a:rPr lang="es-ES">
                <a:latin typeface="Arial"/>
              </a:rPr>
              <a:t>Quinto nivel del esquema</a:t>
            </a:r>
            <a:endParaRPr/>
          </a:p>
          <a:p>
            <a:pPr lvl="5">
              <a:buSzPct val="45000"/>
              <a:buFont typeface="StarSymbol"/>
              <a:buChar char=""/>
            </a:pPr>
            <a:r>
              <a:rPr lang="es-ES">
                <a:latin typeface="Arial"/>
              </a:rPr>
              <a:t>Sexto nivel del esquema</a:t>
            </a:r>
            <a:endParaRPr/>
          </a:p>
          <a:p>
            <a:pPr lvl="6">
              <a:buSzPct val="45000"/>
              <a:buFont typeface="StarSymbol"/>
              <a:buChar char=""/>
            </a:pPr>
            <a:r>
              <a:rPr lang="es-ES">
                <a:latin typeface="Arial"/>
              </a:rPr>
              <a:t>Séptimo nivel del esquema</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tile/>
        </a:blipFill>
        <a:effectLst/>
      </p:bgPr>
    </p:bg>
    <p:spTree>
      <p:nvGrpSpPr>
        <p:cNvPr id="1" name=""/>
        <p:cNvGrpSpPr/>
        <p:nvPr/>
      </p:nvGrpSpPr>
      <p:grpSpPr>
        <a:xfrm>
          <a:off x="0" y="0"/>
          <a:ext cx="0" cy="0"/>
          <a:chOff x="0" y="0"/>
          <a:chExt cx="0" cy="0"/>
        </a:xfrm>
      </p:grpSpPr>
      <p:sp>
        <p:nvSpPr>
          <p:cNvPr id="40" name="CustomShape 1"/>
          <p:cNvSpPr/>
          <p:nvPr/>
        </p:nvSpPr>
        <p:spPr>
          <a:xfrm>
            <a:off x="-9360" y="-7200"/>
            <a:ext cx="9162000" cy="1040400"/>
          </a:xfrm>
          <a:custGeom>
            <a:avLst/>
            <a:gdLst/>
            <a:ahLst/>
            <a:cxnLst/>
            <a:rect l="0" t="0" r="r" b="b"/>
            <a:pathLst>
              <a:path w="5773" h="657">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a:gsLst>
              <a:gs pos="0">
                <a:schemeClr val="accent2">
                  <a:shade val="50000"/>
                  <a:alpha val="45000"/>
                  <a:satMod val="120000"/>
                </a:schemeClr>
              </a:gs>
              <a:gs pos="100000">
                <a:schemeClr val="accent3">
                  <a:shade val="80000"/>
                  <a:alpha val="55000"/>
                  <a:satMod val="155000"/>
                </a:schemeClr>
              </a:gs>
            </a:gsLst>
            <a:lin ang="5400000"/>
          </a:gradFill>
          <a:ln w="9360">
            <a:noFill/>
          </a:ln>
        </p:spPr>
        <p:style>
          <a:lnRef idx="0">
            <a:scrgbClr r="0" g="0" b="0"/>
          </a:lnRef>
          <a:fillRef idx="0">
            <a:scrgbClr r="0" g="0" b="0"/>
          </a:fillRef>
          <a:effectRef idx="0">
            <a:scrgbClr r="0" g="0" b="0"/>
          </a:effectRef>
          <a:fontRef idx="minor"/>
        </p:style>
      </p:sp>
      <p:sp>
        <p:nvSpPr>
          <p:cNvPr id="41" name="CustomShape 2"/>
          <p:cNvSpPr/>
          <p:nvPr/>
        </p:nvSpPr>
        <p:spPr>
          <a:xfrm>
            <a:off x="4381560" y="-7200"/>
            <a:ext cx="4761360" cy="637200"/>
          </a:xfrm>
          <a:custGeom>
            <a:avLst/>
            <a:gdLst/>
            <a:ahLst/>
            <a:cxnLst/>
            <a:rect l="0" t="0" r="r" b="b"/>
            <a:pathLst>
              <a:path w="3001" h="596">
                <a:moveTo>
                  <a:pt x="0" y="0"/>
                </a:moveTo>
                <a:cubicBezTo>
                  <a:pt x="174" y="102"/>
                  <a:pt x="1168" y="533"/>
                  <a:pt x="1668" y="564"/>
                </a:cubicBezTo>
                <a:cubicBezTo>
                  <a:pt x="2168" y="595"/>
                  <a:pt x="2778" y="279"/>
                  <a:pt x="3000" y="186"/>
                </a:cubicBezTo>
                <a:lnTo>
                  <a:pt x="3000" y="6"/>
                </a:lnTo>
                <a:lnTo>
                  <a:pt x="0" y="0"/>
                </a:lnTo>
              </a:path>
            </a:pathLst>
          </a:custGeom>
          <a:gradFill>
            <a:gsLst>
              <a:gs pos="0">
                <a:schemeClr val="accent3">
                  <a:shade val="50000"/>
                  <a:alpha val="30000"/>
                  <a:satMod val="130000"/>
                </a:schemeClr>
              </a:gs>
              <a:gs pos="80000">
                <a:schemeClr val="accent2">
                  <a:shade val="75000"/>
                  <a:alpha val="45000"/>
                  <a:satMod val="140000"/>
                </a:schemeClr>
              </a:gs>
            </a:gsLst>
            <a:lin ang="16200000"/>
          </a:gradFill>
          <a:ln w="9360">
            <a:noFill/>
          </a:ln>
        </p:spPr>
        <p:style>
          <a:lnRef idx="0">
            <a:scrgbClr r="0" g="0" b="0"/>
          </a:lnRef>
          <a:fillRef idx="0">
            <a:scrgbClr r="0" g="0" b="0"/>
          </a:fillRef>
          <a:effectRef idx="0">
            <a:scrgbClr r="0" g="0" b="0"/>
          </a:effectRef>
          <a:fontRef idx="minor"/>
        </p:style>
      </p:sp>
      <p:sp>
        <p:nvSpPr>
          <p:cNvPr id="42" name="CustomShape 3"/>
          <p:cNvSpPr/>
          <p:nvPr/>
        </p:nvSpPr>
        <p:spPr>
          <a:xfrm rot="21435600">
            <a:off x="-18360" y="201240"/>
            <a:ext cx="9162000" cy="648000"/>
          </a:xfrm>
          <a:custGeom>
            <a:avLst/>
            <a:gdLst/>
            <a:ahLst/>
            <a:cxnLst/>
            <a:rect l="0" t="0" r="r" b="b"/>
            <a:pathLst>
              <a:path w="5773" h="1056">
                <a:moveTo>
                  <a:pt x="0" y="966"/>
                </a:moveTo>
                <a:cubicBezTo>
                  <a:pt x="282" y="738"/>
                  <a:pt x="923" y="275"/>
                  <a:pt x="1608" y="282"/>
                </a:cubicBezTo>
                <a:cubicBezTo>
                  <a:pt x="2293" y="289"/>
                  <a:pt x="3416" y="1055"/>
                  <a:pt x="4110" y="1008"/>
                </a:cubicBezTo>
                <a:cubicBezTo>
                  <a:pt x="4804" y="961"/>
                  <a:pt x="5426" y="210"/>
                  <a:pt x="5772" y="0"/>
                </a:cubicBezTo>
              </a:path>
            </a:pathLst>
          </a:custGeom>
          <a:noFill/>
          <a:ln w="10800">
            <a:solidFill>
              <a:srgbClr val="09B7BF"/>
            </a:solidFill>
            <a:round/>
          </a:ln>
        </p:spPr>
        <p:style>
          <a:lnRef idx="0">
            <a:scrgbClr r="0" g="0" b="0"/>
          </a:lnRef>
          <a:fillRef idx="0">
            <a:scrgbClr r="0" g="0" b="0"/>
          </a:fillRef>
          <a:effectRef idx="0">
            <a:scrgbClr r="0" g="0" b="0"/>
          </a:effectRef>
          <a:fontRef idx="minor"/>
        </p:style>
      </p:sp>
      <p:sp>
        <p:nvSpPr>
          <p:cNvPr id="43" name="CustomShape 4"/>
          <p:cNvSpPr/>
          <p:nvPr/>
        </p:nvSpPr>
        <p:spPr>
          <a:xfrm rot="21435600">
            <a:off x="-14040" y="275040"/>
            <a:ext cx="9174600" cy="529200"/>
          </a:xfrm>
          <a:custGeom>
            <a:avLst/>
            <a:gdLst/>
            <a:ahLst/>
            <a:cxnLst/>
            <a:rect l="0" t="0" r="r" b="b"/>
            <a:pathLst>
              <a:path w="5767" h="855">
                <a:moveTo>
                  <a:pt x="0" y="732"/>
                </a:moveTo>
                <a:cubicBezTo>
                  <a:pt x="273" y="647"/>
                  <a:pt x="951" y="214"/>
                  <a:pt x="1638" y="228"/>
                </a:cubicBezTo>
                <a:cubicBezTo>
                  <a:pt x="2325" y="242"/>
                  <a:pt x="3434" y="854"/>
                  <a:pt x="4122" y="816"/>
                </a:cubicBezTo>
                <a:cubicBezTo>
                  <a:pt x="4810" y="778"/>
                  <a:pt x="5424" y="170"/>
                  <a:pt x="5766" y="0"/>
                </a:cubicBezTo>
              </a:path>
            </a:pathLst>
          </a:custGeom>
          <a:noFill/>
          <a:ln w="9360">
            <a:solidFill>
              <a:srgbClr val="0F6FC6"/>
            </a:solidFill>
            <a:round/>
          </a:ln>
        </p:spPr>
        <p:style>
          <a:lnRef idx="0">
            <a:scrgbClr r="0" g="0" b="0"/>
          </a:lnRef>
          <a:fillRef idx="0">
            <a:scrgbClr r="0" g="0" b="0"/>
          </a:fillRef>
          <a:effectRef idx="0">
            <a:scrgbClr r="0" g="0" b="0"/>
          </a:effectRef>
          <a:fontRef idx="minor"/>
        </p:style>
      </p:sp>
      <p:sp>
        <p:nvSpPr>
          <p:cNvPr id="44" name="PlaceHolder 5"/>
          <p:cNvSpPr>
            <a:spLocks noGrp="1"/>
          </p:cNvSpPr>
          <p:nvPr>
            <p:ph type="title"/>
          </p:nvPr>
        </p:nvSpPr>
        <p:spPr>
          <a:xfrm>
            <a:off x="457200" y="273600"/>
            <a:ext cx="8229240" cy="1144800"/>
          </a:xfrm>
          <a:prstGeom prst="rect">
            <a:avLst/>
          </a:prstGeom>
        </p:spPr>
        <p:txBody>
          <a:bodyPr lIns="0" tIns="0" rIns="0" bIns="0" anchor="ctr"/>
          <a:lstStyle/>
          <a:p>
            <a:pPr algn="ctr"/>
            <a:r>
              <a:rPr lang="es-ES" sz="4400">
                <a:latin typeface="Arial"/>
              </a:rPr>
              <a:t>Pulse para editar el formato del texto de título</a:t>
            </a:r>
            <a:endParaRPr/>
          </a:p>
        </p:txBody>
      </p:sp>
      <p:sp>
        <p:nvSpPr>
          <p:cNvPr id="45" name="PlaceHolder 6"/>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es-ES" sz="3200">
                <a:latin typeface="Arial"/>
              </a:rPr>
              <a:t>Pulse para editar el formato de esquema del texto</a:t>
            </a:r>
            <a:endParaRPr/>
          </a:p>
          <a:p>
            <a:pPr lvl="1">
              <a:buSzPct val="75000"/>
              <a:buFont typeface="StarSymbol"/>
              <a:buChar char=""/>
            </a:pPr>
            <a:r>
              <a:rPr lang="es-ES" sz="2800">
                <a:latin typeface="Arial"/>
              </a:rPr>
              <a:t>Segundo nivel del esquema</a:t>
            </a:r>
            <a:endParaRPr/>
          </a:p>
          <a:p>
            <a:pPr lvl="2">
              <a:buSzPct val="45000"/>
              <a:buFont typeface="StarSymbol"/>
              <a:buChar char=""/>
            </a:pPr>
            <a:r>
              <a:rPr lang="es-ES" sz="2400">
                <a:latin typeface="Arial"/>
              </a:rPr>
              <a:t>Tercer nivel del esquema</a:t>
            </a:r>
            <a:endParaRPr/>
          </a:p>
          <a:p>
            <a:pPr lvl="3">
              <a:buSzPct val="75000"/>
              <a:buFont typeface="StarSymbol"/>
              <a:buChar char=""/>
            </a:pPr>
            <a:r>
              <a:rPr lang="es-ES" sz="2000">
                <a:latin typeface="Arial"/>
              </a:rPr>
              <a:t>Cuarto nivel del esquema</a:t>
            </a:r>
            <a:endParaRPr/>
          </a:p>
          <a:p>
            <a:pPr lvl="4">
              <a:buSzPct val="45000"/>
              <a:buFont typeface="StarSymbol"/>
              <a:buChar char=""/>
            </a:pPr>
            <a:r>
              <a:rPr lang="es-ES" sz="2000">
                <a:latin typeface="Arial"/>
              </a:rPr>
              <a:t>Quinto nivel del esquema</a:t>
            </a:r>
            <a:endParaRPr/>
          </a:p>
          <a:p>
            <a:pPr lvl="5">
              <a:buSzPct val="45000"/>
              <a:buFont typeface="StarSymbol"/>
              <a:buChar char=""/>
            </a:pPr>
            <a:r>
              <a:rPr lang="es-ES" sz="2000">
                <a:latin typeface="Arial"/>
              </a:rPr>
              <a:t>Sexto nivel del esquema</a:t>
            </a:r>
            <a:endParaRPr/>
          </a:p>
          <a:p>
            <a:pPr lvl="6">
              <a:buSzPct val="45000"/>
              <a:buFont typeface="StarSymbol"/>
              <a:buChar char=""/>
            </a:pPr>
            <a:r>
              <a:rPr lang="es-ES" sz="2000">
                <a:latin typeface="Arial"/>
              </a:rPr>
              <a:t>Séptimo nivel del esquema</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533520" y="1371600"/>
            <a:ext cx="7850520" cy="1827720"/>
          </a:xfrm>
          <a:prstGeom prst="rect">
            <a:avLst/>
          </a:prstGeom>
          <a:noFill/>
          <a:ln>
            <a:noFill/>
          </a:ln>
        </p:spPr>
        <p:style>
          <a:lnRef idx="0">
            <a:scrgbClr r="0" g="0" b="0"/>
          </a:lnRef>
          <a:fillRef idx="0">
            <a:scrgbClr r="0" g="0" b="0"/>
          </a:fillRef>
          <a:effectRef idx="0">
            <a:scrgbClr r="0" g="0" b="0"/>
          </a:effectRef>
          <a:fontRef idx="minor"/>
        </p:style>
        <p:txBody>
          <a:bodyPr lIns="0" tIns="0" rIns="18360" bIns="0" anchor="b"/>
          <a:lstStyle/>
          <a:p>
            <a:r>
              <a:rPr lang="en-GB" sz="5600" b="1" strike="noStrike">
                <a:solidFill>
                  <a:srgbClr val="50E0EA"/>
                </a:solidFill>
                <a:latin typeface="Calibri"/>
                <a:ea typeface="DejaVu Sans"/>
              </a:rPr>
              <a:t>Security as an engagement: Responsible citizenship and modernity</a:t>
            </a:r>
            <a:endParaRPr/>
          </a:p>
        </p:txBody>
      </p:sp>
      <p:sp>
        <p:nvSpPr>
          <p:cNvPr id="81" name="CustomShape 2"/>
          <p:cNvSpPr/>
          <p:nvPr/>
        </p:nvSpPr>
        <p:spPr>
          <a:xfrm>
            <a:off x="179640" y="5105520"/>
            <a:ext cx="7853760" cy="1751400"/>
          </a:xfrm>
          <a:prstGeom prst="rect">
            <a:avLst/>
          </a:prstGeom>
          <a:noFill/>
          <a:ln>
            <a:noFill/>
          </a:ln>
        </p:spPr>
        <p:style>
          <a:lnRef idx="0">
            <a:scrgbClr r="0" g="0" b="0"/>
          </a:lnRef>
          <a:fillRef idx="0">
            <a:scrgbClr r="0" g="0" b="0"/>
          </a:fillRef>
          <a:effectRef idx="0">
            <a:scrgbClr r="0" g="0" b="0"/>
          </a:effectRef>
          <a:fontRef idx="minor"/>
        </p:style>
        <p:txBody>
          <a:bodyPr lIns="0" tIns="45000" rIns="18360" bIns="45000"/>
          <a:lstStyle/>
          <a:p>
            <a:pPr algn="r">
              <a:lnSpc>
                <a:spcPct val="100000"/>
              </a:lnSpc>
            </a:pPr>
            <a:r>
              <a:rPr lang="es-ES" sz="3200" strike="noStrike">
                <a:solidFill>
                  <a:srgbClr val="000000"/>
                </a:solidFill>
                <a:latin typeface="Constantia"/>
                <a:ea typeface="DejaVu Sans"/>
              </a:rPr>
              <a:t>Tomás Gil Márquez.</a:t>
            </a:r>
            <a:endParaRPr/>
          </a:p>
          <a:p>
            <a:pPr algn="r">
              <a:lnSpc>
                <a:spcPct val="100000"/>
              </a:lnSpc>
            </a:pPr>
            <a:r>
              <a:rPr lang="es-ES" sz="3200" strike="noStrike">
                <a:solidFill>
                  <a:srgbClr val="000000"/>
                </a:solidFill>
                <a:latin typeface="Constantia"/>
                <a:ea typeface="DejaVu Sans"/>
              </a:rPr>
              <a:t>Universitat Autònoma de Barcelona.</a:t>
            </a:r>
            <a:endParaRPr/>
          </a:p>
          <a:p>
            <a:pPr algn="r">
              <a:lnSpc>
                <a:spcPct val="100000"/>
              </a:lnSpc>
            </a:pPr>
            <a:endParaRPr/>
          </a:p>
          <a:p>
            <a:pPr algn="r">
              <a:lnSpc>
                <a:spcPct val="100000"/>
              </a:lnSpc>
            </a:pPr>
            <a:endParaRPr/>
          </a:p>
          <a:p>
            <a:pPr algn="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99" name="CustomShape 2"/>
          <p:cNvSpPr/>
          <p:nvPr/>
        </p:nvSpPr>
        <p:spPr>
          <a:xfrm>
            <a:off x="428760" y="1504800"/>
            <a:ext cx="8228520" cy="4448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2400" strike="noStrike">
                <a:solidFill>
                  <a:srgbClr val="000000"/>
                </a:solidFill>
                <a:latin typeface="Calibri"/>
                <a:ea typeface="DejaVu Sans"/>
              </a:rPr>
              <a:t>It must be a system based on openness with regard to leadership and community relations. </a:t>
            </a:r>
            <a:endParaRPr/>
          </a:p>
          <a:p>
            <a:endParaRPr/>
          </a:p>
          <a:p>
            <a:r>
              <a:rPr lang="es-ES" sz="2400" strike="noStrike">
                <a:solidFill>
                  <a:srgbClr val="000000"/>
                </a:solidFill>
                <a:latin typeface="Calibri"/>
                <a:ea typeface="DejaVu Sans"/>
              </a:rPr>
              <a:t>That system </a:t>
            </a:r>
            <a:r>
              <a:rPr lang="en-GB" sz="2400" b="1" strike="noStrike">
                <a:solidFill>
                  <a:srgbClr val="000000"/>
                </a:solidFill>
                <a:latin typeface="Calibri"/>
                <a:ea typeface="Arial"/>
              </a:rPr>
              <a:t>shouldn't be a police chiefs generator </a:t>
            </a:r>
            <a:r>
              <a:rPr lang="en-GB" sz="2400" b="1" i="1" strike="noStrike">
                <a:solidFill>
                  <a:srgbClr val="000000"/>
                </a:solidFill>
                <a:latin typeface="Calibri"/>
                <a:ea typeface="Arial"/>
              </a:rPr>
              <a:t>stricto sensu </a:t>
            </a:r>
            <a:r>
              <a:rPr lang="en-GB" sz="2400" b="1" strike="noStrike">
                <a:solidFill>
                  <a:srgbClr val="000000"/>
                </a:solidFill>
                <a:latin typeface="Calibri"/>
                <a:ea typeface="Arial"/>
              </a:rPr>
              <a:t>but a security directors generator.</a:t>
            </a:r>
            <a:r>
              <a:rPr lang="en-GB" sz="2400" strike="noStrike">
                <a:solidFill>
                  <a:srgbClr val="000000"/>
                </a:solidFill>
                <a:latin typeface="Calibri"/>
                <a:ea typeface="DejaVu Sans"/>
              </a:rPr>
              <a:t> Some of those directors performing police duties could come from the Police while some others not. They should, during their studies, be trained in Police Schools as well as in institutes for higher learning for public managers.</a:t>
            </a:r>
            <a:r>
              <a:rPr lang="es-ES" sz="2400" strike="noStrike">
                <a:solidFill>
                  <a:srgbClr val="000000"/>
                </a:solidFill>
                <a:latin typeface="Calibri"/>
                <a:ea typeface="DejaVu Sans"/>
              </a:rPr>
              <a:t> </a:t>
            </a:r>
            <a:endParaRPr/>
          </a:p>
          <a:p>
            <a:r>
              <a:rPr lang="es-ES" sz="2400" strike="noStrike">
                <a:solidFill>
                  <a:srgbClr val="000000"/>
                </a:solidFill>
                <a:latin typeface="Calibri"/>
                <a:ea typeface="DejaVu Sans"/>
              </a:rPr>
              <a:t> </a:t>
            </a:r>
            <a:endParaRPr/>
          </a:p>
          <a:p>
            <a:r>
              <a:rPr lang="en-GB" sz="2400" strike="noStrike">
                <a:solidFill>
                  <a:srgbClr val="000000"/>
                </a:solidFill>
                <a:latin typeface="Calibri"/>
                <a:ea typeface="DejaVu Sans"/>
              </a:rPr>
              <a:t>	Police authorities, now more than ever, must be truly </a:t>
            </a:r>
            <a:r>
              <a:rPr lang="en-GB" sz="2400" b="1" strike="noStrike">
                <a:solidFill>
                  <a:srgbClr val="000000"/>
                </a:solidFill>
                <a:latin typeface="Calibri"/>
                <a:ea typeface="Arial"/>
              </a:rPr>
              <a:t>managers of public services</a:t>
            </a:r>
            <a:r>
              <a:rPr lang="en-GB" sz="2400" strike="noStrike">
                <a:solidFill>
                  <a:srgbClr val="000000"/>
                </a:solidFill>
                <a:latin typeface="Calibri"/>
                <a:ea typeface="DejaVu Sans"/>
              </a:rPr>
              <a:t> having  a deep sense of commitment to the community.</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01" name="CustomShape 2"/>
          <p:cNvSpPr/>
          <p:nvPr/>
        </p:nvSpPr>
        <p:spPr>
          <a:xfrm>
            <a:off x="47124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n-GB" sz="2400" b="1" strike="noStrike">
                <a:solidFill>
                  <a:srgbClr val="000000"/>
                </a:solidFill>
                <a:latin typeface="Calibri"/>
                <a:ea typeface="Arial"/>
              </a:rPr>
              <a:t>	Today's society is becoming increasingly complex and dynamic. It is not a managed society anymore but a society involved in decision-making </a:t>
            </a:r>
            <a:r>
              <a:rPr lang="en-GB" sz="2400" strike="noStrike">
                <a:solidFill>
                  <a:srgbClr val="000000"/>
                </a:solidFill>
                <a:latin typeface="Calibri"/>
                <a:ea typeface="DejaVu Sans"/>
              </a:rPr>
              <a:t>that exerts a healthy monitoring over public powers.</a:t>
            </a:r>
            <a:r>
              <a:rPr lang="es-ES" sz="2400" strike="noStrike">
                <a:solidFill>
                  <a:srgbClr val="000000"/>
                </a:solidFill>
                <a:latin typeface="Calibri"/>
                <a:ea typeface="DejaVu Sans"/>
              </a:rPr>
              <a:t> </a:t>
            </a:r>
            <a:endParaRPr/>
          </a:p>
          <a:p>
            <a:endParaRPr/>
          </a:p>
          <a:p>
            <a:r>
              <a:rPr lang="en-GB" sz="2400" strike="noStrike">
                <a:solidFill>
                  <a:srgbClr val="000000"/>
                </a:solidFill>
                <a:latin typeface="Calibri"/>
                <a:ea typeface="DejaVu Sans"/>
              </a:rPr>
              <a:t>	Under the current circumstances  traditional conflict resolution mechanisms hitherto used should be replaced by others which allow us to meet the new needs of our time: Immigration, organized crime, youth problems, domestic violence etc.</a:t>
            </a:r>
            <a:r>
              <a:rPr lang="es-ES" sz="2400" strike="noStrike">
                <a:solidFill>
                  <a:srgbClr val="000000"/>
                </a:solidFill>
                <a:latin typeface="Calibri"/>
                <a:ea typeface="DejaVu Sans"/>
              </a:rPr>
              <a: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03"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s-ES" sz="2400" strike="noStrike">
                <a:solidFill>
                  <a:srgbClr val="000000"/>
                </a:solidFill>
                <a:latin typeface="Calibri"/>
                <a:ea typeface="DejaVu Sans"/>
              </a:rPr>
              <a:t>	Citizens' participation gives individuals the opportunity to establish </a:t>
            </a:r>
            <a:r>
              <a:rPr lang="en-GB" sz="2400" b="1" strike="noStrike">
                <a:solidFill>
                  <a:srgbClr val="000000"/>
                </a:solidFill>
                <a:latin typeface="Calibri"/>
                <a:ea typeface="Arial"/>
              </a:rPr>
              <a:t>direct relations</a:t>
            </a:r>
            <a:r>
              <a:rPr lang="en-GB" sz="2400" strike="noStrike">
                <a:solidFill>
                  <a:srgbClr val="000000"/>
                </a:solidFill>
                <a:latin typeface="Calibri"/>
                <a:ea typeface="DejaVu Sans"/>
              </a:rPr>
              <a:t> with security decision-makers within a particular territory.</a:t>
            </a:r>
            <a:endParaRPr/>
          </a:p>
          <a:p>
            <a:endParaRPr/>
          </a:p>
          <a:p>
            <a:r>
              <a:rPr lang="es-ES" sz="2400" strike="noStrike">
                <a:solidFill>
                  <a:srgbClr val="000000"/>
                </a:solidFill>
                <a:latin typeface="Calibri"/>
                <a:ea typeface="DejaVu Sans"/>
              </a:rPr>
              <a:t>	Citizens' participation is a crucial instrument of </a:t>
            </a:r>
            <a:r>
              <a:rPr lang="en-GB" sz="2400" b="1" strike="noStrike">
                <a:solidFill>
                  <a:srgbClr val="000000"/>
                </a:solidFill>
                <a:latin typeface="Calibri"/>
                <a:ea typeface="Arial"/>
              </a:rPr>
              <a:t>social control</a:t>
            </a:r>
            <a:r>
              <a:rPr lang="en-GB" sz="2400" strike="noStrike">
                <a:solidFill>
                  <a:srgbClr val="000000"/>
                </a:solidFill>
                <a:latin typeface="Calibri"/>
                <a:ea typeface="DejaVu Sans"/>
              </a:rPr>
              <a:t> in a democratic society.</a:t>
            </a:r>
            <a:endParaRPr/>
          </a:p>
          <a:p>
            <a:endParaRPr/>
          </a:p>
          <a:p>
            <a:r>
              <a:rPr lang="es-ES" sz="2400" strike="noStrike">
                <a:solidFill>
                  <a:srgbClr val="000000"/>
                </a:solidFill>
                <a:latin typeface="Calibri"/>
                <a:ea typeface="DejaVu Sans"/>
              </a:rPr>
              <a:t>	Citizen's participation is the channel through which one can visualize</a:t>
            </a:r>
            <a:r>
              <a:rPr lang="es-ES" sz="2400" b="1" strike="noStrike">
                <a:solidFill>
                  <a:srgbClr val="000000"/>
                </a:solidFill>
                <a:latin typeface="Calibri"/>
                <a:ea typeface="DejaVu Sans"/>
              </a:rPr>
              <a:t> </a:t>
            </a:r>
            <a:r>
              <a:rPr lang="en-GB" sz="2400" b="1" strike="noStrike">
                <a:solidFill>
                  <a:srgbClr val="000000"/>
                </a:solidFill>
                <a:latin typeface="Calibri"/>
                <a:ea typeface="Arial"/>
              </a:rPr>
              <a:t>transparency and accountability.</a:t>
            </a:r>
            <a:r>
              <a:rPr lang="es-ES" sz="2400" b="1" strike="noStrike">
                <a:solidFill>
                  <a:srgbClr val="000000"/>
                </a:solidFill>
                <a:latin typeface="Calibri"/>
                <a:ea typeface="DejaVu Sans"/>
              </a:rPr>
              <a:t> </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05" name="CustomShape 2"/>
          <p:cNvSpPr/>
          <p:nvPr/>
        </p:nvSpPr>
        <p:spPr>
          <a:xfrm>
            <a:off x="457200" y="19209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pPr algn="just">
              <a:lnSpc>
                <a:spcPct val="100000"/>
              </a:lnSpc>
            </a:pPr>
            <a:endParaRPr/>
          </a:p>
          <a:p>
            <a:r>
              <a:rPr lang="en-GB" sz="2400" b="1" strike="noStrike">
                <a:solidFill>
                  <a:srgbClr val="000000"/>
                </a:solidFill>
                <a:latin typeface="Calibri"/>
                <a:ea typeface="Arial"/>
              </a:rPr>
              <a:t>	Police organizations need flexibility and dynamism to respond to upcoming challenges</a:t>
            </a:r>
            <a:r>
              <a:rPr lang="en-GB" sz="2400" strike="noStrike">
                <a:solidFill>
                  <a:srgbClr val="000000"/>
                </a:solidFill>
                <a:latin typeface="Calibri"/>
                <a:ea typeface="DejaVu Sans"/>
              </a:rPr>
              <a:t>. Public security policies must design more transversal organizations, coordinated by a common objective and distanced from rational and bureaucratic criteria that undermine the adaptive capacities to new circumstances.</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07" name="CustomShape 2"/>
          <p:cNvSpPr/>
          <p:nvPr/>
        </p:nvSpPr>
        <p:spPr>
          <a:xfrm>
            <a:off x="457200" y="19209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s-ES" sz="2400" strike="noStrike">
                <a:solidFill>
                  <a:srgbClr val="000000"/>
                </a:solidFill>
                <a:latin typeface="Calibri"/>
                <a:ea typeface="DejaVu Sans"/>
              </a:rPr>
              <a:t>	The </a:t>
            </a:r>
            <a:r>
              <a:rPr lang="en-GB" sz="2400" b="1" strike="noStrike">
                <a:solidFill>
                  <a:srgbClr val="000000"/>
                </a:solidFill>
                <a:latin typeface="Calibri"/>
                <a:ea typeface="Arial"/>
              </a:rPr>
              <a:t>assessment of results</a:t>
            </a:r>
            <a:r>
              <a:rPr lang="en-GB" sz="2400" strike="noStrike">
                <a:solidFill>
                  <a:srgbClr val="000000"/>
                </a:solidFill>
                <a:latin typeface="Calibri"/>
                <a:ea typeface="DejaVu Sans"/>
              </a:rPr>
              <a:t> must be guided by professional standards and by a high degree of objectivity. </a:t>
            </a:r>
            <a:r>
              <a:rPr lang="es-ES" sz="2400" strike="noStrike">
                <a:solidFill>
                  <a:srgbClr val="000000"/>
                </a:solidFill>
                <a:latin typeface="Calibri"/>
                <a:ea typeface="DejaVu Sans"/>
              </a:rPr>
              <a:t> </a:t>
            </a:r>
            <a:endParaRPr/>
          </a:p>
          <a:p>
            <a:endParaRPr/>
          </a:p>
          <a:p>
            <a:r>
              <a:rPr lang="en-GB" sz="2400" strike="noStrike">
                <a:solidFill>
                  <a:srgbClr val="000000"/>
                </a:solidFill>
                <a:latin typeface="Calibri"/>
                <a:ea typeface="DejaVu Sans"/>
              </a:rPr>
              <a:t>	Traditionally, this activity has been redirected towards statistics. Nevertheless, statistics on their own will be useless unless the procedure followed is correct</a:t>
            </a:r>
            <a:endParaRPr/>
          </a:p>
          <a:p>
            <a:endParaRPr/>
          </a:p>
          <a:p>
            <a:r>
              <a:rPr lang="en-GB" sz="2400" strike="noStrike">
                <a:solidFill>
                  <a:srgbClr val="000000"/>
                </a:solidFill>
                <a:latin typeface="Calibri"/>
                <a:ea typeface="DejaVu Sans"/>
              </a:rPr>
              <a:t>	Methodology is a key issue when talking about outcomes. We should not merely provide figures but provide also data allowing us to draw reliable conclusions and to  modify strategies.</a:t>
            </a:r>
            <a:r>
              <a:rPr lang="es-ES" sz="2400"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09" name="CustomShape 2"/>
          <p:cNvSpPr/>
          <p:nvPr/>
        </p:nvSpPr>
        <p:spPr>
          <a:xfrm>
            <a:off x="576000" y="5799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2800" strike="noStrike">
                <a:solidFill>
                  <a:srgbClr val="000000"/>
                </a:solidFill>
                <a:latin typeface="Calibri"/>
                <a:ea typeface="DejaVu Sans"/>
              </a:rPr>
              <a:t>	-Today, we learn of the upgrading and modernisation of public administration as well as objective-based plaining and available resources, unknown concepts hitherto. Such terms were firstly used in the private sector, and we assist now to its transposition to  the public sector.</a:t>
            </a:r>
            <a:r>
              <a:rPr lang="es-ES" sz="2800" strike="noStrike">
                <a:solidFill>
                  <a:srgbClr val="000000"/>
                </a:solidFill>
                <a:latin typeface="Calibri"/>
                <a:ea typeface="DejaVu Sans"/>
              </a:rPr>
              <a:t> </a:t>
            </a:r>
            <a:endParaRPr/>
          </a:p>
          <a:p>
            <a:r>
              <a:rPr lang="en-GB" sz="2800" strike="noStrike">
                <a:solidFill>
                  <a:srgbClr val="000000"/>
                </a:solidFill>
                <a:latin typeface="Calibri"/>
                <a:ea typeface="DejaVu Sans"/>
              </a:rPr>
              <a:t>	-I consider that the use of such concepts  in the field of public security must be framed in our constitutional model of public security. </a:t>
            </a:r>
            <a:r>
              <a:rPr lang="es-ES" sz="2800" strike="noStrike">
                <a:solidFill>
                  <a:srgbClr val="000000"/>
                </a:solidFill>
                <a:latin typeface="Calibri"/>
                <a:ea typeface="DejaVu Sans"/>
              </a:rPr>
              <a:t> </a:t>
            </a:r>
            <a:endParaRPr/>
          </a:p>
          <a:p>
            <a:r>
              <a:rPr lang="en-GB" sz="2800" b="1" strike="noStrike">
                <a:solidFill>
                  <a:srgbClr val="000000"/>
                </a:solidFill>
                <a:latin typeface="Calibri"/>
                <a:ea typeface="DejaVu Sans"/>
              </a:rPr>
              <a:t>	-Public security falls within the form of the state designed in article 1 of Spanish constitution: a social and democratic state governed by the rule of law. </a:t>
            </a:r>
            <a:r>
              <a:rPr lang="es-ES" sz="2800" b="1" strike="noStrike">
                <a:solidFill>
                  <a:srgbClr val="000000"/>
                </a:solidFill>
                <a:latin typeface="Calibri"/>
                <a:ea typeface="DejaVu Sans"/>
              </a:rPr>
              <a:t>.</a:t>
            </a: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11" name="CustomShape 2"/>
          <p:cNvSpPr/>
          <p:nvPr/>
        </p:nvSpPr>
        <p:spPr>
          <a:xfrm>
            <a:off x="471600" y="190692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n-GB" sz="2400" strike="noStrike">
                <a:solidFill>
                  <a:srgbClr val="000000"/>
                </a:solidFill>
                <a:latin typeface="Calibri"/>
                <a:ea typeface="DejaVu Sans"/>
              </a:rPr>
              <a:t>	All this thoughts shouldn't be interpreted in any way as the denial of  the values that private sector has brought and keeps bringing to our security system.  This question is no longer a matter of discussion. I just simply try to delineate clearly the responsibilities of the private and the public sector although such a delimitation is clearly stated in article 104 of Spanish constitution.</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13"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n-GB" sz="2400" strike="noStrike">
                <a:solidFill>
                  <a:srgbClr val="000000"/>
                </a:solidFill>
                <a:latin typeface="Calibri"/>
                <a:ea typeface="DejaVu Sans"/>
              </a:rPr>
              <a:t>Police duties and functions must be imbued with </a:t>
            </a:r>
            <a:r>
              <a:rPr lang="en-GB" sz="2400" b="1" strike="noStrike">
                <a:solidFill>
                  <a:srgbClr val="000000"/>
                </a:solidFill>
                <a:latin typeface="Calibri"/>
                <a:ea typeface="Arial"/>
              </a:rPr>
              <a:t>strategic thinking</a:t>
            </a:r>
            <a:r>
              <a:rPr lang="en-GB" sz="2400" strike="noStrike">
                <a:solidFill>
                  <a:srgbClr val="000000"/>
                </a:solidFill>
                <a:latin typeface="Calibri"/>
                <a:ea typeface="DejaVu Sans"/>
              </a:rPr>
              <a:t>. This will let us design and elaborate projects for action on the basis of collected, analysed and   verified information. Thus, we will be able to advance and interpret future scenarios which could become reality and cease being a mere hypothesis.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15" name="CustomShape 2"/>
          <p:cNvSpPr/>
          <p:nvPr/>
        </p:nvSpPr>
        <p:spPr>
          <a:xfrm>
            <a:off x="457200" y="19209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s-ES" sz="2400" b="1" strike="noStrike">
                <a:solidFill>
                  <a:srgbClr val="000000"/>
                </a:solidFill>
                <a:latin typeface="Calibri"/>
                <a:ea typeface="DejaVu Sans"/>
              </a:rPr>
              <a:t>	-</a:t>
            </a:r>
            <a:r>
              <a:rPr lang="es-ES" sz="2400" strike="noStrike">
                <a:solidFill>
                  <a:srgbClr val="000000"/>
                </a:solidFill>
                <a:latin typeface="Calibri"/>
                <a:ea typeface="DejaVu Sans"/>
              </a:rPr>
              <a:t>If we cannot design possible scenarios and their correlative action guides we will have</a:t>
            </a:r>
            <a:r>
              <a:rPr lang="es-ES" sz="2400" b="1" strike="noStrike">
                <a:solidFill>
                  <a:srgbClr val="000000"/>
                </a:solidFill>
                <a:latin typeface="Calibri"/>
                <a:ea typeface="DejaVu Sans"/>
              </a:rPr>
              <a:t> </a:t>
            </a:r>
            <a:r>
              <a:rPr lang="en-GB" sz="2400" b="1" strike="noStrike">
                <a:solidFill>
                  <a:srgbClr val="000000"/>
                </a:solidFill>
                <a:latin typeface="Calibri"/>
                <a:ea typeface="Arial"/>
              </a:rPr>
              <a:t>fossilised organizations.</a:t>
            </a:r>
            <a:r>
              <a:rPr lang="es-ES" sz="2400" b="1" strike="noStrike">
                <a:solidFill>
                  <a:srgbClr val="000000"/>
                </a:solidFill>
                <a:latin typeface="Calibri"/>
                <a:ea typeface="DejaVu Sans"/>
              </a:rPr>
              <a:t> </a:t>
            </a:r>
            <a:endParaRPr/>
          </a:p>
          <a:p>
            <a:endParaRPr/>
          </a:p>
          <a:p>
            <a:r>
              <a:rPr lang="en-GB" sz="2400" strike="noStrike">
                <a:solidFill>
                  <a:srgbClr val="000000"/>
                </a:solidFill>
                <a:latin typeface="Calibri"/>
                <a:ea typeface="DejaVu Sans"/>
              </a:rPr>
              <a:t>	I agree  in this matter with </a:t>
            </a:r>
            <a:r>
              <a:rPr lang="en-GB" sz="2400" b="1" strike="noStrike">
                <a:solidFill>
                  <a:srgbClr val="000000"/>
                </a:solidFill>
                <a:latin typeface="Calibri"/>
                <a:ea typeface="Arial"/>
              </a:rPr>
              <a:t>Mark.H.Moore when he affirms that: “The  adaptation of  organizations is what determines the long-term value of private corporations”( MOORE 1998:87). I believe this principle to be perfectly transferable to public security</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17"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2400" strike="noStrike">
                <a:solidFill>
                  <a:srgbClr val="000000"/>
                </a:solidFill>
                <a:latin typeface="Calibri"/>
                <a:ea typeface="DejaVu Sans"/>
              </a:rPr>
              <a:t>	Strategic thinking and quality among police organizations are good tools in accordance with Mark.H.Moore words: “ </a:t>
            </a:r>
            <a:r>
              <a:rPr lang="en-GB" sz="2400" b="1" strike="noStrike">
                <a:solidFill>
                  <a:srgbClr val="000000"/>
                </a:solidFill>
                <a:latin typeface="Calibri"/>
                <a:ea typeface="Arial"/>
              </a:rPr>
              <a:t>Public executives should strive to define purposes of value for the collectivity and be able to produce them. In adittion to their own continuity, they must be ready to tailor and to reposition their  own organizations in the political and operational environment (MOORE 1998:91)</a:t>
            </a:r>
            <a:endParaRPr/>
          </a:p>
          <a:p>
            <a:r>
              <a:rPr lang="es-ES" sz="2400" strike="noStrike">
                <a:solidFill>
                  <a:srgbClr val="000000"/>
                </a:solidFill>
                <a:latin typeface="Calibri"/>
                <a:ea typeface="DejaVu Sans"/>
              </a:rPr>
              <a:t>	</a:t>
            </a:r>
            <a:endParaRPr/>
          </a:p>
          <a:p>
            <a:r>
              <a:rPr lang="es-ES" sz="2400" strike="noStrike">
                <a:solidFill>
                  <a:srgbClr val="000000"/>
                </a:solidFill>
                <a:latin typeface="Calibri"/>
                <a:ea typeface="DejaVu Sans"/>
              </a:rPr>
              <a:t>	The managers responsible for police organizations, in Moore words, should </a:t>
            </a:r>
            <a:r>
              <a:rPr lang="en-GB" sz="2400" b="1" strike="noStrike">
                <a:solidFill>
                  <a:srgbClr val="000000"/>
                </a:solidFill>
                <a:latin typeface="Calibri"/>
                <a:ea typeface="Arial"/>
              </a:rPr>
              <a:t>rebrand/reinven</a:t>
            </a:r>
            <a:r>
              <a:rPr lang="en-GB" sz="2400" strike="noStrike">
                <a:solidFill>
                  <a:srgbClr val="000000"/>
                </a:solidFill>
                <a:latin typeface="Calibri"/>
                <a:ea typeface="DejaVu Sans"/>
              </a:rPr>
              <a:t>t  their organizations in order to flee from routine,  adapt to new requests and to fulfil  with quality the legitimate expectations of citizens.</a:t>
            </a:r>
            <a:r>
              <a:rPr lang="es-ES" sz="2400" strike="noStrike">
                <a:solidFill>
                  <a:srgbClr val="000000"/>
                </a:solidFill>
                <a:latin typeface="Calibri"/>
                <a:ea typeface="DejaVu Sans"/>
              </a:rPr>
              <a:t>  </a:t>
            </a:r>
            <a:endParaRPr/>
          </a:p>
          <a:p>
            <a:pPr algn="just">
              <a:lnSpc>
                <a:spcPct val="100000"/>
              </a:lnSpc>
            </a:pPr>
            <a:endParaRPr/>
          </a:p>
          <a:p>
            <a:pPr algn="just">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83"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a:p>
          <a:p>
            <a:pPr>
              <a:lnSpc>
                <a:spcPct val="100000"/>
              </a:lnSpc>
            </a:pPr>
            <a:endParaRPr/>
          </a:p>
          <a:p>
            <a:pPr>
              <a:lnSpc>
                <a:spcPct val="100000"/>
              </a:lnSpc>
            </a:pPr>
            <a:r>
              <a:rPr lang="es-ES" sz="4000" b="1" strike="noStrike">
                <a:solidFill>
                  <a:srgbClr val="000000"/>
                </a:solidFill>
                <a:latin typeface="Constantia"/>
                <a:ea typeface="DejaVu Sans"/>
              </a:rPr>
              <a:t> ·</a:t>
            </a:r>
            <a:r>
              <a:rPr lang="es-ES" sz="2400" strike="noStrike">
                <a:solidFill>
                  <a:srgbClr val="000000"/>
                </a:solidFill>
                <a:latin typeface="Constantia"/>
                <a:ea typeface="DejaVu Sans"/>
              </a:rPr>
              <a:t> </a:t>
            </a:r>
            <a:r>
              <a:rPr lang="es-ES" sz="2400" strike="noStrike">
                <a:solidFill>
                  <a:srgbClr val="000000"/>
                </a:solidFill>
                <a:latin typeface="Calibri"/>
                <a:ea typeface="DejaVu Sans"/>
              </a:rPr>
              <a:t>“ I believe to be correct to include civil society as an actor/player in the field of security. Civil society has become an international actor whose actions could be complementary or alternative to governmental action.( </a:t>
            </a:r>
            <a:r>
              <a:rPr lang="en-GB" sz="2400" b="1" strike="noStrike">
                <a:solidFill>
                  <a:srgbClr val="000000"/>
                </a:solidFill>
                <a:latin typeface="Calibri"/>
                <a:ea typeface="Arial"/>
              </a:rPr>
              <a:t>Admiral Jose Maria Terán elices, chairman of the Joint Defence Staff of the armed forces -EMACON-)”</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19" name="CustomShape 2"/>
          <p:cNvSpPr/>
          <p:nvPr/>
        </p:nvSpPr>
        <p:spPr>
          <a:xfrm>
            <a:off x="570960" y="106812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2400" strike="noStrike">
                <a:solidFill>
                  <a:srgbClr val="000000"/>
                </a:solidFill>
                <a:latin typeface="Calibri"/>
                <a:ea typeface="DejaVu Sans"/>
              </a:rPr>
              <a:t>	-Several months after being invited as an expert  by a parliamentary committee of the regional parliement of Catalonia,  that was created </a:t>
            </a:r>
            <a:r>
              <a:rPr lang="en-GB" sz="2400" i="1" strike="noStrike">
                <a:solidFill>
                  <a:srgbClr val="000000"/>
                </a:solidFill>
                <a:latin typeface="Calibri"/>
                <a:ea typeface="Arial"/>
              </a:rPr>
              <a:t>ad hoc </a:t>
            </a:r>
            <a:r>
              <a:rPr lang="en-GB" sz="2400" strike="noStrike">
                <a:solidFill>
                  <a:srgbClr val="000000"/>
                </a:solidFill>
                <a:latin typeface="Calibri"/>
                <a:ea typeface="DejaVu Sans"/>
              </a:rPr>
              <a:t> to discuss about the advisability of the carriage of Taser-Weapons by the autonomic Catalan police force, I am still unable to find an explanation to what happened: </a:t>
            </a:r>
            <a:endParaRPr/>
          </a:p>
          <a:p>
            <a:r>
              <a:rPr lang="en-GB" sz="2400" strike="noStrike">
                <a:solidFill>
                  <a:srgbClr val="000000"/>
                </a:solidFill>
                <a:latin typeface="Calibri"/>
                <a:ea typeface="DejaVu Sans"/>
              </a:rPr>
              <a:t>	-Modernity should not  be  neither an obstacle nor a impeding way of interpretation to the improvement of police work conditions. This improvement is increasingly necessary.</a:t>
            </a:r>
            <a:endParaRPr/>
          </a:p>
          <a:p>
            <a:r>
              <a:rPr lang="en-GB" sz="2400" strike="noStrike">
                <a:solidFill>
                  <a:srgbClr val="000000"/>
                </a:solidFill>
                <a:latin typeface="Calibri"/>
                <a:ea typeface="DejaVu Sans"/>
              </a:rPr>
              <a:t>-The ideology of some make them loose sight of reality. They persist in the </a:t>
            </a:r>
            <a:r>
              <a:rPr lang="en-GB" sz="2400" i="1" strike="noStrike">
                <a:solidFill>
                  <a:srgbClr val="000000"/>
                </a:solidFill>
                <a:latin typeface="Calibri"/>
                <a:ea typeface="Arial"/>
              </a:rPr>
              <a:t>do-godism </a:t>
            </a:r>
            <a:r>
              <a:rPr lang="en-GB" sz="2400" strike="noStrike">
                <a:solidFill>
                  <a:srgbClr val="000000"/>
                </a:solidFill>
                <a:latin typeface="Calibri"/>
                <a:ea typeface="DejaVu Sans"/>
              </a:rPr>
              <a:t>and in a permanent sense of distrust and suspicion of the police: This is  the ideology of the anti-establishment movement at least in Catalonia.</a:t>
            </a:r>
            <a:endParaRPr/>
          </a:p>
          <a:p>
            <a:r>
              <a:rPr lang="en-GB" sz="2400" b="1" strike="noStrike">
                <a:solidFill>
                  <a:srgbClr val="000000"/>
                </a:solidFill>
                <a:latin typeface="Calibri"/>
                <a:ea typeface="DejaVu Sans"/>
              </a:rPr>
              <a:t>Yes I am speaking here about a concrete political party( The CUP)</a:t>
            </a:r>
            <a:r>
              <a:rPr lang="es-ES" sz="2400" b="1"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pic>
        <p:nvPicPr>
          <p:cNvPr id="121" name="Picture 2"/>
          <p:cNvPicPr/>
          <p:nvPr/>
        </p:nvPicPr>
        <p:blipFill>
          <a:blip r:embed="rId2"/>
          <a:stretch/>
        </p:blipFill>
        <p:spPr>
          <a:xfrm>
            <a:off x="3018240" y="1935000"/>
            <a:ext cx="3106440" cy="4388400"/>
          </a:xfrm>
          <a:prstGeom prst="rect">
            <a:avLst/>
          </a:prstGeom>
          <a:ln w="9360">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pic>
        <p:nvPicPr>
          <p:cNvPr id="123" name="Picture 2"/>
          <p:cNvPicPr/>
          <p:nvPr/>
        </p:nvPicPr>
        <p:blipFill>
          <a:blip r:embed="rId2"/>
          <a:stretch/>
        </p:blipFill>
        <p:spPr>
          <a:xfrm>
            <a:off x="3018240" y="1935000"/>
            <a:ext cx="3106440" cy="4388400"/>
          </a:xfrm>
          <a:prstGeom prst="rect">
            <a:avLst/>
          </a:prstGeom>
          <a:ln w="9360">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125"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pPr algn="just">
              <a:lnSpc>
                <a:spcPct val="100000"/>
              </a:lnSpc>
            </a:pPr>
            <a:r>
              <a:rPr lang="es-ES" sz="2400" strike="noStrike">
                <a:solidFill>
                  <a:srgbClr val="000000"/>
                </a:solidFill>
                <a:latin typeface="Calibri"/>
                <a:ea typeface="DejaVu Sans"/>
              </a:rPr>
              <a:t>   </a:t>
            </a:r>
            <a:endParaRPr/>
          </a:p>
          <a:p>
            <a:r>
              <a:rPr lang="en-GB" sz="3200" strike="noStrike">
                <a:solidFill>
                  <a:srgbClr val="000000"/>
                </a:solidFill>
                <a:latin typeface="Calibri"/>
                <a:ea typeface="DejaVu Sans"/>
              </a:rPr>
              <a:t>I remain at your disposal for any questions or clarification.</a:t>
            </a:r>
            <a:endParaRPr/>
          </a:p>
          <a:p>
            <a:endParaRPr/>
          </a:p>
          <a:p>
            <a:r>
              <a:rPr lang="en-GB" sz="3200" strike="noStrike">
                <a:solidFill>
                  <a:srgbClr val="000000"/>
                </a:solidFill>
                <a:latin typeface="Calibri"/>
                <a:ea typeface="DejaVu Sans"/>
              </a:rPr>
              <a:t>Many thanks for your attention.</a:t>
            </a:r>
            <a:endParaRPr/>
          </a:p>
          <a:p>
            <a:pPr algn="just">
              <a:lnSpc>
                <a:spcPct val="100000"/>
              </a:lnSpc>
            </a:pPr>
            <a:r>
              <a:rPr lang="es-ES" sz="2800" strike="noStrike">
                <a:solidFill>
                  <a:srgbClr val="000000"/>
                </a:solidFill>
                <a:latin typeface="Calibri"/>
                <a:ea typeface="DejaVu Sans"/>
              </a:rPr>
              <a:t>					</a:t>
            </a:r>
            <a:endParaRPr/>
          </a:p>
          <a:p>
            <a:pPr algn="just">
              <a:lnSpc>
                <a:spcPct val="100000"/>
              </a:lnSpc>
            </a:pPr>
            <a:r>
              <a:rPr lang="es-ES" sz="2800" strike="noStrike">
                <a:solidFill>
                  <a:srgbClr val="000000"/>
                </a:solidFill>
                <a:latin typeface="Calibri"/>
                <a:ea typeface="DejaVu Sans"/>
              </a:rPr>
              <a:t>												            Tomás Gil Márquez</a:t>
            </a:r>
            <a:endParaRPr/>
          </a:p>
          <a:p>
            <a:pPr algn="just">
              <a:lnSpc>
                <a:spcPct val="100000"/>
              </a:lnSpc>
            </a:pPr>
            <a:r>
              <a:rPr lang="es-ES" sz="2800" strike="noStrike">
                <a:solidFill>
                  <a:srgbClr val="000000"/>
                </a:solidFill>
                <a:latin typeface="Calibri"/>
                <a:ea typeface="DejaVu Sans"/>
              </a:rPr>
              <a:t>					 Tomas.gil@uab.cat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85"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pPr algn="just">
              <a:lnSpc>
                <a:spcPct val="100000"/>
              </a:lnSpc>
            </a:pPr>
            <a:endParaRPr/>
          </a:p>
          <a:p>
            <a:r>
              <a:rPr lang="en-GB" sz="2400" strike="noStrike">
                <a:solidFill>
                  <a:srgbClr val="000000"/>
                </a:solidFill>
                <a:latin typeface="Calibri"/>
                <a:ea typeface="DejaVu Sans"/>
              </a:rPr>
              <a:t>	·Considering to reflect on security is not only risky but also a formidable challenge.</a:t>
            </a:r>
            <a:endParaRPr/>
          </a:p>
          <a:p>
            <a:endParaRPr/>
          </a:p>
          <a:p>
            <a:r>
              <a:rPr lang="es-ES" sz="2400" strike="noStrike">
                <a:solidFill>
                  <a:srgbClr val="000000"/>
                </a:solidFill>
                <a:latin typeface="Calibri"/>
                <a:ea typeface="DejaVu Sans"/>
              </a:rPr>
              <a:t>	·In ancient times happily overcome, the notion of security was used as a bait to trap the most conservative sectors in.  Those sectors even monopolised the concept of security  and appropriated one of its most representative ( </a:t>
            </a:r>
            <a:r>
              <a:rPr lang="en-GB" sz="2400" i="1" strike="noStrike">
                <a:solidFill>
                  <a:srgbClr val="000000"/>
                </a:solidFill>
                <a:latin typeface="Calibri"/>
                <a:ea typeface="Arial"/>
              </a:rPr>
              <a:t>prima facie) </a:t>
            </a:r>
            <a:r>
              <a:rPr lang="en-GB" sz="2400" strike="noStrike">
                <a:solidFill>
                  <a:srgbClr val="000000"/>
                </a:solidFill>
                <a:latin typeface="Calibri"/>
                <a:ea typeface="DejaVu Sans"/>
              </a:rPr>
              <a:t>instruments: The police</a:t>
            </a:r>
            <a:r>
              <a:rPr lang="es-ES" sz="2400"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87"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2400" strike="noStrike">
                <a:solidFill>
                  <a:srgbClr val="000000"/>
                </a:solidFill>
                <a:latin typeface="Calibri"/>
                <a:ea typeface="DejaVu Sans"/>
              </a:rPr>
              <a:t>	Public security system must be based on making the police an effective tool to fight against criminality. It shouldn’t be only  a simply generator of cold statistics that shows us committed crimes,  clarified crimes, types of crimes, the day,  the hours  and the places of those crimes but also it should be able to address critical issues such as the degree of victim satisfaction with the security system, the criminological profiles of the offenders ( repeat offenders or occasional offenders ), the socio-economic strata etc.</a:t>
            </a:r>
            <a:endParaRPr/>
          </a:p>
          <a:p>
            <a:r>
              <a:rPr lang="en-GB" sz="2400" b="1" strike="noStrike">
                <a:solidFill>
                  <a:srgbClr val="000000"/>
                </a:solidFill>
                <a:latin typeface="Calibri"/>
                <a:ea typeface="DejaVu Sans"/>
              </a:rPr>
              <a:t>	The police fights against crime ( The European Code of Police Ethic)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89"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n-GB" sz="2400" strike="noStrike">
                <a:solidFill>
                  <a:srgbClr val="000000"/>
                </a:solidFill>
                <a:latin typeface="Calibri"/>
                <a:ea typeface="DejaVu Sans"/>
              </a:rPr>
              <a:t>	The philosophy of this very new system of public security should overcome traditional schemes and roles. It should allow us to articulate a security apparatus based on the study and grounded on reflection and an objective analysis of what is happening in our society. Moreover, this new system should be devoid of endogamous character and still away from false corporatism.</a:t>
            </a:r>
            <a:endParaRPr/>
          </a:p>
          <a:p>
            <a:pPr algn="just">
              <a:lnSpc>
                <a:spcPct val="100000"/>
              </a:lnSpc>
            </a:pPr>
            <a:endParaRPr/>
          </a:p>
          <a:p>
            <a:r>
              <a:rPr lang="en-GB" sz="2400" b="1" strike="noStrike">
                <a:solidFill>
                  <a:srgbClr val="000000"/>
                </a:solidFill>
                <a:latin typeface="Arial"/>
                <a:ea typeface="DejaVu Sans"/>
              </a:rPr>
              <a:t>	Security it is not only up to policemen</a:t>
            </a:r>
            <a:r>
              <a:rPr lang="es-ES" sz="2400" b="1" strike="noStrike">
                <a:solidFill>
                  <a:srgbClr val="000000"/>
                </a:solidFill>
                <a:latin typeface="Arial"/>
                <a:ea typeface="DejaVu Sans"/>
              </a:rPr>
              <a:t>.</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91" name="CustomShape 2"/>
          <p:cNvSpPr/>
          <p:nvPr/>
        </p:nvSpPr>
        <p:spPr>
          <a:xfrm>
            <a:off x="457200" y="193536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n-GB" sz="2400" b="1" strike="noStrike">
                <a:solidFill>
                  <a:srgbClr val="000000"/>
                </a:solidFill>
                <a:latin typeface="Arial"/>
                <a:ea typeface="Arial"/>
              </a:rPr>
              <a:t>	Tony Blair</a:t>
            </a:r>
            <a:r>
              <a:rPr lang="en-GB" sz="2400" strike="noStrike">
                <a:solidFill>
                  <a:srgbClr val="000000"/>
                </a:solidFill>
                <a:latin typeface="Arial"/>
                <a:ea typeface="DejaVu Sans"/>
              </a:rPr>
              <a:t>:  “Against the crime” “ Against the very causes of crime”</a:t>
            </a:r>
            <a:endParaRPr/>
          </a:p>
          <a:p>
            <a:endParaRPr/>
          </a:p>
          <a:p>
            <a:r>
              <a:rPr lang="en-GB" sz="2400" strike="noStrike">
                <a:solidFill>
                  <a:srgbClr val="000000"/>
                </a:solidFill>
                <a:latin typeface="Calibri"/>
                <a:ea typeface="DejaVu Sans"/>
              </a:rPr>
              <a:t>	We shouldn't have a system founded on external analysis that leaves internal analysis to  other operators such as universities, schools of criminology or research centres.</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93" name="CustomShape 2"/>
          <p:cNvSpPr/>
          <p:nvPr/>
        </p:nvSpPr>
        <p:spPr>
          <a:xfrm>
            <a:off x="555480" y="201600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s-ES" sz="2400" strike="noStrike">
                <a:solidFill>
                  <a:srgbClr val="000000"/>
                </a:solidFill>
                <a:latin typeface="Calibri"/>
                <a:ea typeface="DejaVu Sans"/>
              </a:rPr>
              <a:t>    </a:t>
            </a:r>
            <a:r>
              <a:rPr lang="en-GB" sz="2400" strike="noStrike">
                <a:solidFill>
                  <a:srgbClr val="000000"/>
                </a:solidFill>
                <a:latin typeface="Calibri"/>
                <a:ea typeface="DejaVu Sans"/>
              </a:rPr>
              <a:t>Security is an essential part of public policies subject to an intense debate, but not from the perspective of the past when the police apparatus was conceived as the reference of the formula “action-reaction.</a:t>
            </a:r>
            <a:endParaRPr/>
          </a:p>
          <a:p>
            <a:endParaRPr/>
          </a:p>
          <a:p>
            <a:r>
              <a:rPr lang="es-ES" sz="2400" strike="noStrike">
                <a:solidFill>
                  <a:srgbClr val="000000"/>
                </a:solidFill>
                <a:latin typeface="Calibri"/>
                <a:ea typeface="DejaVu Sans"/>
              </a:rPr>
              <a:t>	Studies on safety and security and the proposals carried out  on that basis should also revolve around the </a:t>
            </a:r>
            <a:r>
              <a:rPr lang="en-GB" sz="2400" b="1" strike="noStrike">
                <a:solidFill>
                  <a:srgbClr val="000000"/>
                </a:solidFill>
                <a:latin typeface="Calibri"/>
                <a:ea typeface="Arial"/>
              </a:rPr>
              <a:t>participation of citizens</a:t>
            </a:r>
            <a:r>
              <a:rPr lang="en-GB" sz="2400" strike="noStrike">
                <a:solidFill>
                  <a:srgbClr val="000000"/>
                </a:solidFill>
                <a:latin typeface="Calibri"/>
                <a:ea typeface="DejaVu Sans"/>
              </a:rPr>
              <a:t> as actors within the system. </a:t>
            </a:r>
            <a:r>
              <a:rPr lang="es-ES" sz="2400"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95" name="CustomShape 2"/>
          <p:cNvSpPr/>
          <p:nvPr/>
        </p:nvSpPr>
        <p:spPr>
          <a:xfrm>
            <a:off x="555480" y="100800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en-GB" sz="2600" strike="noStrike">
                <a:solidFill>
                  <a:srgbClr val="000000"/>
                </a:solidFill>
                <a:latin typeface="Calibri"/>
                <a:ea typeface="DejaVu Sans"/>
              </a:rPr>
              <a:t>	Studies and analysis on  public security should reach think-thanks and allow social partners to participate as society is increasingly changing and plural.</a:t>
            </a:r>
            <a:r>
              <a:rPr lang="es-ES" sz="2600" strike="noStrike">
                <a:solidFill>
                  <a:srgbClr val="000000"/>
                </a:solidFill>
                <a:latin typeface="Calibri"/>
                <a:ea typeface="DejaVu Sans"/>
              </a:rPr>
              <a:t> </a:t>
            </a:r>
            <a:endParaRPr/>
          </a:p>
          <a:p>
            <a:endParaRPr/>
          </a:p>
          <a:p>
            <a:r>
              <a:rPr lang="en-GB" sz="2600" strike="noStrike">
                <a:solidFill>
                  <a:srgbClr val="000000"/>
                </a:solidFill>
                <a:latin typeface="Calibri"/>
                <a:ea typeface="DejaVu Sans"/>
              </a:rPr>
              <a:t>	The philosophy of  security system should be focused on promoting civil participation as well as bringing in professionals in the fields of sociology, law and other social sciences.</a:t>
            </a:r>
            <a:endParaRPr/>
          </a:p>
          <a:p>
            <a:endParaRPr/>
          </a:p>
          <a:p>
            <a:r>
              <a:rPr lang="en-GB" sz="2600" strike="noStrike">
                <a:solidFill>
                  <a:srgbClr val="000000"/>
                </a:solidFill>
                <a:latin typeface="Calibri"/>
                <a:ea typeface="DejaVu Sans"/>
              </a:rPr>
              <a:t>	Crime and criminals must not be solely an element of concern for police. Crime and criminality must be approached through a multidisciplinary system  capable enough to respond to the phenomenon of criminality. </a:t>
            </a:r>
            <a:r>
              <a:rPr lang="es-ES" sz="2600"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457200" y="704160"/>
            <a:ext cx="8228520" cy="1141920"/>
          </a:xfrm>
          <a:prstGeom prst="rect">
            <a:avLst/>
          </a:prstGeom>
          <a:noFill/>
          <a:ln>
            <a:noFill/>
          </a:ln>
        </p:spPr>
        <p:style>
          <a:lnRef idx="0">
            <a:scrgbClr r="0" g="0" b="0"/>
          </a:lnRef>
          <a:fillRef idx="0">
            <a:scrgbClr r="0" g="0" b="0"/>
          </a:fillRef>
          <a:effectRef idx="0">
            <a:scrgbClr r="0" g="0" b="0"/>
          </a:effectRef>
          <a:fontRef idx="minor"/>
        </p:style>
      </p:sp>
      <p:sp>
        <p:nvSpPr>
          <p:cNvPr id="97" name="CustomShape 2"/>
          <p:cNvSpPr/>
          <p:nvPr/>
        </p:nvSpPr>
        <p:spPr>
          <a:xfrm>
            <a:off x="457200" y="1921320"/>
            <a:ext cx="8228520" cy="43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endParaRPr/>
          </a:p>
          <a:p>
            <a:r>
              <a:rPr lang="en-GB" sz="2400" strike="noStrike">
                <a:solidFill>
                  <a:srgbClr val="000000"/>
                </a:solidFill>
                <a:latin typeface="Calibri"/>
                <a:ea typeface="DejaVu Sans"/>
              </a:rPr>
              <a:t>	It also feels necessary to design a security system based on the </a:t>
            </a:r>
            <a:r>
              <a:rPr lang="en-GB" sz="2400" b="1" strike="noStrike">
                <a:solidFill>
                  <a:srgbClr val="000000"/>
                </a:solidFill>
                <a:latin typeface="Calibri"/>
                <a:ea typeface="DejaVu Sans"/>
              </a:rPr>
              <a:t>philosophy of joint responsibility</a:t>
            </a:r>
            <a:r>
              <a:rPr lang="en-GB" sz="2400" strike="noStrike">
                <a:solidFill>
                  <a:srgbClr val="000000"/>
                </a:solidFill>
                <a:latin typeface="Calibri"/>
                <a:ea typeface="DejaVu Sans"/>
              </a:rPr>
              <a:t>. It must be equipped with mechanisms capable of explaining to society, what is being done, how it is being done and how much does it costs the taxpayer.</a:t>
            </a:r>
            <a:r>
              <a:rPr lang="es-ES" sz="2400" strike="noStrike">
                <a:solidFill>
                  <a:srgbClr val="000000"/>
                </a:solidFill>
                <a:latin typeface="Calibri"/>
                <a:ea typeface="DejaVu Sans"/>
              </a:rPr>
              <a:t> </a:t>
            </a:r>
            <a:endParaRPr/>
          </a:p>
          <a:p>
            <a:r>
              <a:rPr lang="en-GB" sz="2400" strike="noStrike">
                <a:solidFill>
                  <a:srgbClr val="000000"/>
                </a:solidFill>
                <a:latin typeface="Calibri"/>
                <a:ea typeface="DejaVu Sans"/>
              </a:rPr>
              <a:t>	</a:t>
            </a:r>
            <a:endParaRPr/>
          </a:p>
          <a:p>
            <a:r>
              <a:rPr lang="en-GB" sz="2400" strike="noStrike">
                <a:solidFill>
                  <a:srgbClr val="000000"/>
                </a:solidFill>
                <a:latin typeface="Calibri"/>
                <a:ea typeface="DejaVu Sans"/>
              </a:rPr>
              <a:t>	Explaining, in short, how the money for security issues is spent.</a:t>
            </a:r>
            <a:r>
              <a:rPr lang="es-ES" sz="2400" strike="noStrike">
                <a:solidFill>
                  <a:srgbClr val="000000"/>
                </a:solidFill>
                <a:latin typeface="Calibri"/>
                <a:ea typeface="DejaVu Sans"/>
              </a:rPr>
              <a:t> </a:t>
            </a:r>
            <a:endParaRPr/>
          </a:p>
          <a:p>
            <a:endParaRPr/>
          </a:p>
          <a:p>
            <a:r>
              <a:rPr lang="en-GB" sz="2400" strike="noStrike">
                <a:solidFill>
                  <a:srgbClr val="000000"/>
                </a:solidFill>
                <a:latin typeface="Calibri"/>
                <a:ea typeface="DejaVu Sans"/>
              </a:rPr>
              <a:t>	We should consolidate a security system in which citizens become engaged even further.</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14705</TotalTime>
  <Words>203</Words>
  <Application>Microsoft Office PowerPoint</Application>
  <PresentationFormat>On-screen Show (4:3)</PresentationFormat>
  <Paragraphs>86</Paragraphs>
  <Slides>23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Constantia</vt:lpstr>
      <vt:lpstr>StarSymbol</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seguridad como compromiso: ciudadanía responsable y modernidad.</dc:title>
  <dc:creator>pl1090</dc:creator>
  <cp:lastModifiedBy>vano khuntsaria</cp:lastModifiedBy>
  <cp:revision>44</cp:revision>
  <dcterms:created xsi:type="dcterms:W3CDTF">2018-04-20T09:17:34Z</dcterms:created>
  <dcterms:modified xsi:type="dcterms:W3CDTF">2019-09-09T07:09:22Z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Presentación en pantalla (4:3)</vt:lpwstr>
  </property>
  <property fmtid="{D5CDD505-2E9C-101B-9397-08002B2CF9AE}" pid="9" name="ScaleCrop">
    <vt:bool>false</vt:bool>
  </property>
  <property fmtid="{D5CDD505-2E9C-101B-9397-08002B2CF9AE}" pid="10" name="ShareDoc">
    <vt:bool>false</vt:bool>
  </property>
  <property fmtid="{D5CDD505-2E9C-101B-9397-08002B2CF9AE}" pid="11" name="Slides">
    <vt:i4>23</vt:i4>
  </property>
</Properties>
</file>